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  <p:sldMasterId id="2147483650" r:id="rId3"/>
    <p:sldMasterId id="2147483661" r:id="rId4"/>
  </p:sldMasterIdLst>
  <p:notesMasterIdLst>
    <p:notesMasterId r:id="rId42"/>
  </p:notesMasterIdLst>
  <p:sldIdLst>
    <p:sldId id="281" r:id="rId5"/>
    <p:sldId id="256" r:id="rId6"/>
    <p:sldId id="257" r:id="rId7"/>
    <p:sldId id="283" r:id="rId8"/>
    <p:sldId id="261" r:id="rId9"/>
    <p:sldId id="289" r:id="rId10"/>
    <p:sldId id="293" r:id="rId11"/>
    <p:sldId id="290" r:id="rId12"/>
    <p:sldId id="291" r:id="rId13"/>
    <p:sldId id="292" r:id="rId14"/>
    <p:sldId id="285" r:id="rId15"/>
    <p:sldId id="294" r:id="rId16"/>
    <p:sldId id="296" r:id="rId17"/>
    <p:sldId id="295" r:id="rId18"/>
    <p:sldId id="287" r:id="rId19"/>
    <p:sldId id="288" r:id="rId20"/>
    <p:sldId id="286" r:id="rId21"/>
    <p:sldId id="258" r:id="rId22"/>
    <p:sldId id="282" r:id="rId23"/>
    <p:sldId id="266" r:id="rId24"/>
    <p:sldId id="277" r:id="rId25"/>
    <p:sldId id="278" r:id="rId26"/>
    <p:sldId id="279" r:id="rId27"/>
    <p:sldId id="280" r:id="rId28"/>
    <p:sldId id="262" r:id="rId29"/>
    <p:sldId id="263" r:id="rId30"/>
    <p:sldId id="265" r:id="rId31"/>
    <p:sldId id="264" r:id="rId32"/>
    <p:sldId id="267" r:id="rId33"/>
    <p:sldId id="268" r:id="rId34"/>
    <p:sldId id="270" r:id="rId35"/>
    <p:sldId id="271" r:id="rId36"/>
    <p:sldId id="272" r:id="rId37"/>
    <p:sldId id="273" r:id="rId38"/>
    <p:sldId id="276" r:id="rId39"/>
    <p:sldId id="274" r:id="rId40"/>
    <p:sldId id="275" r:id="rId41"/>
  </p:sldIdLst>
  <p:sldSz cx="12192000" cy="6858000"/>
  <p:notesSz cx="6858000" cy="9144000"/>
  <p:embeddedFontLst>
    <p:embeddedFont>
      <p:font typeface="나눔스퀘어_ac Bold" panose="020B0600000101010101" pitchFamily="50" charset="-127"/>
      <p:bold r:id="rId43"/>
    </p:embeddedFont>
    <p:embeddedFont>
      <p:font typeface="나눔스퀘어_ac ExtraBold" panose="020B0600000101010101" pitchFamily="50" charset="-127"/>
      <p:bold r:id="rId44"/>
    </p:embeddedFont>
    <p:embeddedFont>
      <p:font typeface="D2Coding" panose="020B0609020101020101" pitchFamily="49" charset="-127"/>
      <p:regular r:id="rId45"/>
      <p:bold r:id="rId46"/>
    </p:embeddedFont>
    <p:embeddedFont>
      <p:font typeface="나눔스퀘어" panose="020B0600000101010101" pitchFamily="50" charset="-127"/>
      <p:regular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D5"/>
    <a:srgbClr val="FFEBEB"/>
    <a:srgbClr val="FF8F8F"/>
    <a:srgbClr val="FF9B9B"/>
    <a:srgbClr val="FF6161"/>
    <a:srgbClr val="7F7F7F"/>
    <a:srgbClr val="D8D8D8"/>
    <a:srgbClr val="2264DC"/>
    <a:srgbClr val="F7F7F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0736" autoAdjust="0"/>
  </p:normalViewPr>
  <p:slideViewPr>
    <p:cSldViewPr snapToGrid="0" showGuides="1">
      <p:cViewPr varScale="1">
        <p:scale>
          <a:sx n="88" d="100"/>
          <a:sy n="88" d="100"/>
        </p:scale>
        <p:origin x="108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bubble3D val="0"/>
            <c:spPr>
              <a:solidFill>
                <a:srgbClr val="A6A6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bubble3D val="0"/>
            <c:spPr>
              <a:solidFill>
                <a:srgbClr val="7F7F7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003641716644376E-2"/>
          <c:y val="0.16576210614216752"/>
          <c:w val="0.17982766151344642"/>
          <c:h val="0.67985776889086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D0E8-1311-411C-A6F1-683A74B6C2C8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9E0E1-2473-4D7F-A329-B21AD3162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2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4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27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순서도 </a:t>
            </a:r>
            <a:r>
              <a:rPr lang="ko-KR" altLang="en-US" dirty="0" err="1"/>
              <a:t>같은거를</a:t>
            </a:r>
            <a:r>
              <a:rPr lang="ko-KR" altLang="en-US" dirty="0"/>
              <a:t> 넣고 텍스트는 노트로 설명하는게 </a:t>
            </a:r>
            <a:r>
              <a:rPr lang="ko-KR" altLang="en-US" dirty="0" err="1"/>
              <a:t>좋을까나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33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96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0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0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7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795600" y="6166800"/>
            <a:ext cx="1972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© 2020 </a:t>
            </a:r>
            <a:r>
              <a:rPr lang="en-US" altLang="ko-KR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NHN</a:t>
            </a:r>
            <a:r>
              <a:rPr lang="en-US" altLang="ko-KR" sz="700" baseline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FORWARD. </a:t>
            </a:r>
            <a:r>
              <a:rPr lang="en-US" altLang="ko-KR" sz="70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All rights reserved.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 첫 페이지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2798" y="3614400"/>
            <a:ext cx="6733505" cy="1234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NHN </a:t>
            </a:r>
            <a:r>
              <a:rPr lang="ko-KR" altLang="en-US" dirty="0"/>
              <a:t>기술지원센터</a:t>
            </a:r>
            <a:endParaRPr lang="en-US" altLang="ko-KR" dirty="0"/>
          </a:p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158432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71665" y="453066"/>
            <a:ext cx="9867600" cy="56293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86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5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장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9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질의응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데모">
    <p:bg>
      <p:bgPr>
        <a:solidFill>
          <a:srgbClr val="226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데모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1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44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다룰 내용</a:t>
            </a:r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300440"/>
            <a:ext cx="9885600" cy="4673640"/>
          </a:xfrm>
          <a:prstGeom prst="rect">
            <a:avLst/>
          </a:prstGeom>
        </p:spPr>
        <p:txBody>
          <a:bodyPr anchor="t"/>
          <a:lstStyle>
            <a:lvl1pPr marL="554400" indent="-457200">
              <a:lnSpc>
                <a:spcPts val="4200"/>
              </a:lnSpc>
              <a:spcBef>
                <a:spcPts val="0"/>
              </a:spcBef>
              <a:buSzPct val="80000"/>
              <a:buFont typeface="+mj-lt"/>
              <a:buAutoNum type="arabicPeriod"/>
              <a:defRPr sz="2400" baseline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indent="-457200">
              <a:lnSpc>
                <a:spcPts val="42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40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항목</a:t>
            </a:r>
            <a:r>
              <a:rPr lang="en-US" altLang="ko-KR" dirty="0"/>
              <a:t> 24pt</a:t>
            </a:r>
          </a:p>
          <a:p>
            <a:pPr lvl="1"/>
            <a:r>
              <a:rPr lang="en-US" altLang="ko-KR" sz="2400" dirty="0"/>
              <a:t>Tab </a:t>
            </a:r>
            <a:r>
              <a:rPr lang="ko-KR" altLang="en-US" sz="2400" dirty="0"/>
              <a:t>키 눌러 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1"/>
            <a:r>
              <a:rPr lang="ko-KR" altLang="en-US" sz="2400" dirty="0"/>
              <a:t>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하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하단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3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97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소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6045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소제목 입력 </a:t>
            </a:r>
            <a:r>
              <a:rPr lang="en-US" altLang="ko-KR" dirty="0"/>
              <a:t>24pt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소제목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9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기본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소제목 입력</a:t>
            </a:r>
            <a:endParaRPr lang="ko-KR" altLang="en-US" dirty="0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790142"/>
            <a:ext cx="9885600" cy="3058585"/>
          </a:xfrm>
          <a:prstGeom prst="rect">
            <a:avLst/>
          </a:prstGeom>
        </p:spPr>
        <p:txBody>
          <a:bodyPr anchor="t"/>
          <a:lstStyle>
            <a:lvl1pPr marL="288925" indent="-192088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77850" indent="-203200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본문 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981324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기본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글자 크기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20pt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1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5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CE4B2A-E92A-9C4D-9AA7-C9DD0CFB6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55" y="6325892"/>
            <a:ext cx="2437200" cy="2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6"/>
          <p:cNvCxnSpPr/>
          <p:nvPr userDrawn="1"/>
        </p:nvCxnSpPr>
        <p:spPr>
          <a:xfrm>
            <a:off x="508000" y="1056641"/>
            <a:ext cx="11176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12529" y="612082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398" y="264948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hnent.dooray.com/project/pages/25159254351933712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안내 페이지입니다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최종본에서는 삭제해 주세요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999" y="1300440"/>
            <a:ext cx="11410177" cy="4673640"/>
          </a:xfrm>
        </p:spPr>
        <p:txBody>
          <a:bodyPr/>
          <a:lstStyle/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두레이 위키 가이드 참고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en-US" altLang="ko-KR" sz="1800">
                <a:solidFill>
                  <a:schemeClr val="tx1"/>
                </a:solidFill>
                <a:hlinkClick r:id="rId3"/>
              </a:rPr>
              <a:t>https://nhnent.dooray.com/project/pages/2515925435193371204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</a:p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모든 자료는 </a:t>
            </a:r>
            <a:r>
              <a:rPr lang="en-US" altLang="ko-KR" sz="1800">
                <a:solidFill>
                  <a:schemeClr val="tx1"/>
                </a:solidFill>
              </a:rPr>
              <a:t>‘</a:t>
            </a:r>
            <a:r>
              <a:rPr lang="ko-KR" altLang="en-US" sz="1800">
                <a:solidFill>
                  <a:schemeClr val="tx1"/>
                </a:solidFill>
              </a:rPr>
              <a:t>대외비</a:t>
            </a:r>
            <a:r>
              <a:rPr lang="en-US" altLang="ko-KR" sz="1800">
                <a:solidFill>
                  <a:schemeClr val="tx1"/>
                </a:solidFill>
              </a:rPr>
              <a:t>'</a:t>
            </a:r>
            <a:r>
              <a:rPr lang="ko-KR" altLang="en-US" sz="1800">
                <a:solidFill>
                  <a:schemeClr val="tx1"/>
                </a:solidFill>
              </a:rPr>
              <a:t>입니다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  <a:br>
              <a:rPr lang="en-US" altLang="ko-KR" sz="1800">
                <a:solidFill>
                  <a:schemeClr val="tx1"/>
                </a:solidFill>
              </a:rPr>
            </a:b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글꼴 설치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나눔스퀘어 </a:t>
            </a:r>
            <a:r>
              <a:rPr lang="en-US" altLang="ko-KR" sz="1800">
                <a:solidFill>
                  <a:schemeClr val="tx1"/>
                </a:solidFill>
              </a:rPr>
              <a:t>TTF – </a:t>
            </a:r>
            <a:r>
              <a:rPr lang="ko-KR" altLang="en-US" sz="1800">
                <a:solidFill>
                  <a:schemeClr val="tx1"/>
                </a:solidFill>
              </a:rPr>
              <a:t>코드 제외한 모든 텍스트에 사용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</a:rPr>
              <a:t>D2Coding – </a:t>
            </a:r>
            <a:r>
              <a:rPr lang="ko-KR" altLang="en-US" sz="1800">
                <a:solidFill>
                  <a:schemeClr val="tx1"/>
                </a:solidFill>
              </a:rPr>
              <a:t>코드 텍스트에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애니메이션은 개체를 가리지 않게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시연이 필요하면 화면을 녹화해서 동영상 파일로 넣기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한 페이지에 텍스트를 많이 넣지 말고 길어지면 새 페이지 추가해 이어서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텍스트보다 시각 자료로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필요한 클립아트가 있을 때 문의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6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생성 중첩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캐시 생성시에 집중되고 중첩되는 캐시 생성 시도</a:t>
            </a:r>
            <a:endParaRPr lang="en-US" altLang="ko-KR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640383-CAC1-450F-8806-4F2EE6071C1B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B1985F-C953-4B9C-A2C2-E16E17F1EA0E}"/>
              </a:ext>
            </a:extLst>
          </p:cNvPr>
          <p:cNvSpPr/>
          <p:nvPr/>
        </p:nvSpPr>
        <p:spPr>
          <a:xfrm>
            <a:off x="1665517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4A1ED5-036A-49F4-BD98-F6AAC058E3B2}"/>
              </a:ext>
            </a:extLst>
          </p:cNvPr>
          <p:cNvGrpSpPr/>
          <p:nvPr/>
        </p:nvGrpSpPr>
        <p:grpSpPr>
          <a:xfrm>
            <a:off x="1142999" y="3178629"/>
            <a:ext cx="3189516" cy="516171"/>
            <a:chOff x="859970" y="4114804"/>
            <a:chExt cx="3189516" cy="642257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DFD71FE-9D7A-4A13-98DD-72531BC32441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6AC99A-F588-49C0-8BC2-4022C0A12496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60F004-4213-4D14-9F82-14F9E318265D}"/>
              </a:ext>
            </a:extLst>
          </p:cNvPr>
          <p:cNvGrpSpPr/>
          <p:nvPr/>
        </p:nvGrpSpPr>
        <p:grpSpPr>
          <a:xfrm>
            <a:off x="1826056" y="3755571"/>
            <a:ext cx="3894391" cy="1044139"/>
            <a:chOff x="1826056" y="3755571"/>
            <a:chExt cx="3894391" cy="104413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0C4799-40AB-44AF-A223-34EFB39C1754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55C8F3E-4268-48FD-9951-7A0E859864E2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5EBD80-6385-40C4-8C76-F3F6650EF47C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B42B14-423D-4FDA-A695-7460D44ABB85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970556AB-13E8-464C-9D2B-875529D6DB69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F591765-C87C-4758-B88D-72E3B31AED3E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86FC01-77AD-45A6-871E-9D1D49D5D5D3}"/>
              </a:ext>
            </a:extLst>
          </p:cNvPr>
          <p:cNvGrpSpPr/>
          <p:nvPr/>
        </p:nvGrpSpPr>
        <p:grpSpPr>
          <a:xfrm>
            <a:off x="3290190" y="4963902"/>
            <a:ext cx="1856014" cy="1185439"/>
            <a:chOff x="3290190" y="4963902"/>
            <a:chExt cx="1856014" cy="11854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9A5384-F928-4182-AADF-D0480A84D45D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0AB69139-A8E1-41EB-98A4-58B28236A87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D3A53A-EB4A-47A6-A77E-F9A45CFE6D75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EDBE9F-ABE0-447D-B615-B40EFAE6F2C1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4FF1BC50-0B4B-4793-90CE-A2873578D70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E959228-1609-467A-A42B-AABAAD8EE799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C36C60-9CFB-4955-A5F5-DE0D39D32619}"/>
              </a:ext>
            </a:extLst>
          </p:cNvPr>
          <p:cNvGrpSpPr/>
          <p:nvPr/>
        </p:nvGrpSpPr>
        <p:grpSpPr>
          <a:xfrm>
            <a:off x="707571" y="3727458"/>
            <a:ext cx="10657115" cy="1169011"/>
            <a:chOff x="707571" y="3727458"/>
            <a:chExt cx="10657115" cy="1169011"/>
          </a:xfrm>
        </p:grpSpPr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629F22D7-20E7-4CCE-806C-916FE9ED966C}"/>
                </a:ext>
              </a:extLst>
            </p:cNvPr>
            <p:cNvSpPr/>
            <p:nvPr/>
          </p:nvSpPr>
          <p:spPr>
            <a:xfrm>
              <a:off x="707571" y="3727458"/>
              <a:ext cx="10657115" cy="1169011"/>
            </a:xfrm>
            <a:prstGeom prst="flowChartProcess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F93E6-4C1C-464D-B7A5-A27E3526C520}"/>
                </a:ext>
              </a:extLst>
            </p:cNvPr>
            <p:cNvSpPr txBox="1"/>
            <p:nvPr/>
          </p:nvSpPr>
          <p:spPr>
            <a:xfrm>
              <a:off x="8455817" y="3971259"/>
              <a:ext cx="2746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Overlapped</a:t>
              </a:r>
              <a:endParaRPr lang="ko-KR" altLang="en-US" sz="36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</p:spTree>
    <p:extLst>
      <p:ext uri="{BB962C8B-B14F-4D97-AF65-F5344CB8AC3E}">
        <p14:creationId xmlns:p14="http://schemas.microsoft.com/office/powerpoint/2010/main" val="256082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업데이트시간</a:t>
            </a:r>
            <a:r>
              <a:rPr lang="ko-KR" altLang="en-US" b="1" dirty="0"/>
              <a:t> 추가</a:t>
            </a:r>
            <a:r>
              <a:rPr lang="en-US" altLang="ko-KR" dirty="0"/>
              <a:t>. </a:t>
            </a:r>
            <a:r>
              <a:rPr lang="ko-KR" altLang="en-US" dirty="0"/>
              <a:t>만료시간보다 먼저 오는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만료시간으로 캐시가 삭제되기 전에 업데이트시간을 체크하여 캐시를 갱신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업데이트시간엔 캐시가 아직 존재하므로 </a:t>
            </a:r>
            <a:r>
              <a:rPr lang="ko-KR" altLang="en-US" dirty="0" err="1"/>
              <a:t>캐시값을</a:t>
            </a:r>
            <a:r>
              <a:rPr lang="ko-KR" altLang="en-US" dirty="0"/>
              <a:t> 먼저 반환하고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b="1" dirty="0"/>
              <a:t>캐시 갱신은 </a:t>
            </a:r>
            <a:r>
              <a:rPr lang="ko-KR" altLang="en-US" b="1" dirty="0">
                <a:solidFill>
                  <a:srgbClr val="FF8F8F"/>
                </a:solidFill>
              </a:rPr>
              <a:t>비동기</a:t>
            </a:r>
            <a:r>
              <a:rPr lang="ko-KR" altLang="en-US" b="1" dirty="0"/>
              <a:t>로 실행</a:t>
            </a:r>
            <a:r>
              <a:rPr lang="ko-KR" altLang="en-US" dirty="0"/>
              <a:t>하여 대기시간 제거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902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업데이트시간에 비동기로 캐시생성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8921-588A-4A51-B796-3114AAB83BC1}"/>
              </a:ext>
            </a:extLst>
          </p:cNvPr>
          <p:cNvSpPr/>
          <p:nvPr/>
        </p:nvSpPr>
        <p:spPr>
          <a:xfrm>
            <a:off x="2667001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8C31C5-2595-4681-87FE-3CDDAA28D20B}"/>
              </a:ext>
            </a:extLst>
          </p:cNvPr>
          <p:cNvSpPr/>
          <p:nvPr/>
        </p:nvSpPr>
        <p:spPr>
          <a:xfrm>
            <a:off x="3679371" y="2852054"/>
            <a:ext cx="1845171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F1C27D-2980-4D81-B298-48FC421762DA}"/>
              </a:ext>
            </a:extLst>
          </p:cNvPr>
          <p:cNvGrpSpPr/>
          <p:nvPr/>
        </p:nvGrpSpPr>
        <p:grpSpPr>
          <a:xfrm>
            <a:off x="2819399" y="4114804"/>
            <a:ext cx="1632858" cy="642257"/>
            <a:chOff x="859971" y="4038602"/>
            <a:chExt cx="1632858" cy="642257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FD5B064-2FDD-4425-80C3-00ECC5E45D42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1A0997-D8FD-466F-A021-9AF527C02B05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FFC7C6B-A5C3-41E7-B3CB-953F94E6451A}"/>
              </a:ext>
            </a:extLst>
          </p:cNvPr>
          <p:cNvSpPr/>
          <p:nvPr/>
        </p:nvSpPr>
        <p:spPr>
          <a:xfrm>
            <a:off x="45937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65A60-06B2-45C6-A8A1-66F0FC457D60}"/>
              </a:ext>
            </a:extLst>
          </p:cNvPr>
          <p:cNvSpPr/>
          <p:nvPr/>
        </p:nvSpPr>
        <p:spPr>
          <a:xfrm>
            <a:off x="838114" y="2852054"/>
            <a:ext cx="181388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95137F0-0217-4E0A-81E6-82351C291D2B}"/>
              </a:ext>
            </a:extLst>
          </p:cNvPr>
          <p:cNvSpPr/>
          <p:nvPr/>
        </p:nvSpPr>
        <p:spPr>
          <a:xfrm>
            <a:off x="1426027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57C6913-887A-4375-B6BC-93A2E1629E21}"/>
              </a:ext>
            </a:extLst>
          </p:cNvPr>
          <p:cNvGrpSpPr/>
          <p:nvPr/>
        </p:nvGrpSpPr>
        <p:grpSpPr>
          <a:xfrm>
            <a:off x="0" y="2515264"/>
            <a:ext cx="11315743" cy="4126736"/>
            <a:chOff x="0" y="2515264"/>
            <a:chExt cx="11315743" cy="412673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FE7D04-921C-4943-9F61-78E3AC40109F}"/>
                </a:ext>
              </a:extLst>
            </p:cNvPr>
            <p:cNvSpPr/>
            <p:nvPr/>
          </p:nvSpPr>
          <p:spPr>
            <a:xfrm>
              <a:off x="8458202" y="2852055"/>
              <a:ext cx="1012371" cy="3422698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solidFill>
                <a:srgbClr val="FF8F8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dirty="0">
                <a:solidFill>
                  <a:srgbClr val="FFD5D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Update</a:t>
              </a:r>
              <a:endParaRPr lang="ko-KR" altLang="en-US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5067C3-0F4A-40A9-902D-43C06015FB4F}"/>
                </a:ext>
              </a:extLst>
            </p:cNvPr>
            <p:cNvSpPr/>
            <p:nvPr/>
          </p:nvSpPr>
          <p:spPr>
            <a:xfrm>
              <a:off x="9470572" y="2852054"/>
              <a:ext cx="1845171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#2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F798E33-5468-4D4A-85C7-7D6BEFA05382}"/>
                </a:ext>
              </a:extLst>
            </p:cNvPr>
            <p:cNvSpPr/>
            <p:nvPr/>
          </p:nvSpPr>
          <p:spPr>
            <a:xfrm>
              <a:off x="10145487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148C7F-A03C-4857-BE69-9B72E65DC3ED}"/>
                </a:ext>
              </a:extLst>
            </p:cNvPr>
            <p:cNvSpPr/>
            <p:nvPr/>
          </p:nvSpPr>
          <p:spPr>
            <a:xfrm>
              <a:off x="6629315" y="2852054"/>
              <a:ext cx="2841256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#1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C91A47E3-F618-4F6E-AA51-980F11A21C59}"/>
                </a:ext>
              </a:extLst>
            </p:cNvPr>
            <p:cNvSpPr/>
            <p:nvPr/>
          </p:nvSpPr>
          <p:spPr>
            <a:xfrm>
              <a:off x="7217228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2CECC7F-2545-4962-89AE-34383532F958}"/>
                </a:ext>
              </a:extLst>
            </p:cNvPr>
            <p:cNvGrpSpPr/>
            <p:nvPr/>
          </p:nvGrpSpPr>
          <p:grpSpPr>
            <a:xfrm>
              <a:off x="8523513" y="4114804"/>
              <a:ext cx="1020626" cy="1510182"/>
              <a:chOff x="4536486" y="4114804"/>
              <a:chExt cx="1020626" cy="151018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86285E0-AB6F-44D2-B674-9899F84C5C22}"/>
                  </a:ext>
                </a:extLst>
              </p:cNvPr>
              <p:cNvGrpSpPr/>
              <p:nvPr/>
            </p:nvGrpSpPr>
            <p:grpSpPr>
              <a:xfrm>
                <a:off x="4536486" y="4114804"/>
                <a:ext cx="1020626" cy="1510182"/>
                <a:chOff x="4536486" y="4114804"/>
                <a:chExt cx="1020626" cy="151018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1E13903-DCEC-4308-91FF-81F936C5999D}"/>
                    </a:ext>
                  </a:extLst>
                </p:cNvPr>
                <p:cNvSpPr/>
                <p:nvPr/>
              </p:nvSpPr>
              <p:spPr>
                <a:xfrm>
                  <a:off x="4536486" y="5216585"/>
                  <a:ext cx="925179" cy="408401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Delay</a:t>
                  </a:r>
                  <a:endPara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6" name="화살표: 오른쪽 45">
                  <a:extLst>
                    <a:ext uri="{FF2B5EF4-FFF2-40B4-BE49-F238E27FC236}">
                      <a16:creationId xmlns:a16="http://schemas.microsoft.com/office/drawing/2014/main" id="{6E5CD720-126E-4281-8ED0-816C7AF8BD86}"/>
                    </a:ext>
                  </a:extLst>
                </p:cNvPr>
                <p:cNvSpPr/>
                <p:nvPr/>
              </p:nvSpPr>
              <p:spPr>
                <a:xfrm>
                  <a:off x="4571999" y="4114804"/>
                  <a:ext cx="985113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2">
                          <a:lumMod val="50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Fast</a:t>
                  </a:r>
                  <a:endParaRPr lang="ko-KR" altLang="en-US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5C700B3E-F754-4EA7-B33C-75A955309A66}"/>
                  </a:ext>
                </a:extLst>
              </p:cNvPr>
              <p:cNvSpPr/>
              <p:nvPr/>
            </p:nvSpPr>
            <p:spPr>
              <a:xfrm rot="4363309">
                <a:off x="4748273" y="4844032"/>
                <a:ext cx="375492" cy="185053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곱하기 기호 46">
              <a:extLst>
                <a:ext uri="{FF2B5EF4-FFF2-40B4-BE49-F238E27FC236}">
                  <a16:creationId xmlns:a16="http://schemas.microsoft.com/office/drawing/2014/main" id="{E247464F-23D7-4D77-B077-C5E4064D734E}"/>
                </a:ext>
              </a:extLst>
            </p:cNvPr>
            <p:cNvSpPr/>
            <p:nvPr/>
          </p:nvSpPr>
          <p:spPr>
            <a:xfrm>
              <a:off x="0" y="2515264"/>
              <a:ext cx="6264687" cy="4126736"/>
            </a:xfrm>
            <a:prstGeom prst="mathMultiply">
              <a:avLst/>
            </a:prstGeom>
            <a:solidFill>
              <a:srgbClr val="FF9B9B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9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상태</a:t>
            </a:r>
            <a:r>
              <a:rPr lang="ko-KR" altLang="en-US" b="1" dirty="0"/>
              <a:t> 추가</a:t>
            </a:r>
            <a:r>
              <a:rPr lang="en-US" altLang="ko-KR" dirty="0"/>
              <a:t>. </a:t>
            </a:r>
            <a:r>
              <a:rPr lang="ko-KR" altLang="en-US" dirty="0"/>
              <a:t>최초 캐시생성을 실행하는 경우</a:t>
            </a:r>
            <a:r>
              <a:rPr lang="en-US" altLang="ko-KR" dirty="0"/>
              <a:t>, </a:t>
            </a:r>
            <a:r>
              <a:rPr lang="ko-KR" altLang="en-US" dirty="0"/>
              <a:t>캐시 생성 초기에 상태를 먼저 변경하여 캐시에 반영하여 현재 생성중임을 표시</a:t>
            </a:r>
            <a:r>
              <a:rPr lang="en-US" altLang="ko-KR" dirty="0"/>
              <a:t>. </a:t>
            </a:r>
            <a:r>
              <a:rPr lang="ko-KR" altLang="en-US" dirty="0"/>
              <a:t>캐시생성 완료후에 다시 결과값과 함께 상태변경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캐시생성 시도가 발생하는 경우</a:t>
            </a:r>
            <a:r>
              <a:rPr lang="en-US" altLang="ko-KR" dirty="0"/>
              <a:t>,</a:t>
            </a:r>
            <a:r>
              <a:rPr lang="ko-KR" altLang="en-US" dirty="0"/>
              <a:t> 상태를 먼저 확인하여 처리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85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EBF369-91BF-467E-87D3-25924621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8334"/>
              </p:ext>
            </p:extLst>
          </p:nvPr>
        </p:nvGraphicFramePr>
        <p:xfrm>
          <a:off x="414000" y="2130560"/>
          <a:ext cx="11328234" cy="3283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117">
                  <a:extLst>
                    <a:ext uri="{9D8B030D-6E8A-4147-A177-3AD203B41FA5}">
                      <a16:colId xmlns:a16="http://schemas.microsoft.com/office/drawing/2014/main" val="744974148"/>
                    </a:ext>
                  </a:extLst>
                </a:gridCol>
                <a:gridCol w="5664117">
                  <a:extLst>
                    <a:ext uri="{9D8B030D-6E8A-4147-A177-3AD203B41FA5}">
                      <a16:colId xmlns:a16="http://schemas.microsoft.com/office/drawing/2014/main" val="2267632905"/>
                    </a:ext>
                  </a:extLst>
                </a:gridCol>
              </a:tblGrid>
              <a:tr h="45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기존 캐시 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새로운 캐시 패턴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77409"/>
                  </a:ext>
                </a:extLst>
              </a:tr>
              <a:tr h="2825297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필요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</a:t>
                      </a:r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필요없음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60234"/>
                  </a:ext>
                </a:extLst>
              </a:tr>
            </a:tbl>
          </a:graphicData>
        </a:graphic>
      </p:graphicFrame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49022E5-C8D2-482D-8915-EBF5360B1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패턴을 세분화</a:t>
            </a:r>
          </a:p>
        </p:txBody>
      </p:sp>
    </p:spTree>
    <p:extLst>
      <p:ext uri="{BB962C8B-B14F-4D97-AF65-F5344CB8AC3E}">
        <p14:creationId xmlns:p14="http://schemas.microsoft.com/office/powerpoint/2010/main" val="6094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 확장된 데이터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76B056A-43B4-4969-BE7C-C7752C6D695E}"/>
              </a:ext>
            </a:extLst>
          </p:cNvPr>
          <p:cNvSpPr/>
          <p:nvPr/>
        </p:nvSpPr>
        <p:spPr>
          <a:xfrm>
            <a:off x="8941195" y="2924490"/>
            <a:ext cx="1494263" cy="1816565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Storage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079110-45DA-425C-B2DF-4C7E4BA7AEF5}"/>
              </a:ext>
            </a:extLst>
          </p:cNvPr>
          <p:cNvSpPr/>
          <p:nvPr/>
        </p:nvSpPr>
        <p:spPr>
          <a:xfrm>
            <a:off x="4522425" y="2148078"/>
            <a:ext cx="1817706" cy="8928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dirty="0"/>
              <a:t>- Key</a:t>
            </a:r>
          </a:p>
          <a:p>
            <a:r>
              <a:rPr lang="en-US" altLang="ko-KR" dirty="0"/>
              <a:t>- Expiry</a:t>
            </a:r>
            <a:endParaRPr lang="ko-KR" altLang="en-US" dirty="0"/>
          </a:p>
          <a:p>
            <a:r>
              <a:rPr lang="en-US" altLang="ko-KR" dirty="0"/>
              <a:t>- Return value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A4ED015-6431-4A2C-9678-C97389157809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>
            <a:off x="6340131" y="2594517"/>
            <a:ext cx="2601064" cy="1238256"/>
          </a:xfrm>
          <a:prstGeom prst="bentConnector3">
            <a:avLst>
              <a:gd name="adj1" fmla="val 50000"/>
            </a:avLst>
          </a:prstGeom>
          <a:ln w="38100">
            <a:solidFill>
              <a:srgbClr val="FF9B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CACC1641-902B-447B-AD1C-8F653111B8DA}"/>
              </a:ext>
            </a:extLst>
          </p:cNvPr>
          <p:cNvSpPr/>
          <p:nvPr/>
        </p:nvSpPr>
        <p:spPr>
          <a:xfrm>
            <a:off x="1031430" y="2993542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D9E863-6D05-46E5-9A42-69B3C60FEF71}"/>
              </a:ext>
            </a:extLst>
          </p:cNvPr>
          <p:cNvSpPr/>
          <p:nvPr/>
        </p:nvSpPr>
        <p:spPr>
          <a:xfrm rot="14320613">
            <a:off x="3554182" y="2657147"/>
            <a:ext cx="323385" cy="83392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4917BB-9767-49CC-B9BB-48213839147F}"/>
              </a:ext>
            </a:extLst>
          </p:cNvPr>
          <p:cNvGrpSpPr/>
          <p:nvPr/>
        </p:nvGrpSpPr>
        <p:grpSpPr>
          <a:xfrm>
            <a:off x="3166402" y="1686235"/>
            <a:ext cx="5774793" cy="4496852"/>
            <a:chOff x="3166402" y="1686235"/>
            <a:chExt cx="5774793" cy="449685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CFD3982-7F10-4BF0-BB1B-974740DF0CA1}"/>
                </a:ext>
              </a:extLst>
            </p:cNvPr>
            <p:cNvSpPr/>
            <p:nvPr/>
          </p:nvSpPr>
          <p:spPr>
            <a:xfrm>
              <a:off x="4522426" y="4205479"/>
              <a:ext cx="2455317" cy="197760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en-US" altLang="ko-KR" dirty="0"/>
                <a:t>- Key</a:t>
              </a:r>
            </a:p>
            <a:p>
              <a:r>
                <a:rPr lang="en-US" altLang="ko-KR" dirty="0"/>
                <a:t>- Expiry</a:t>
              </a:r>
              <a:endParaRPr lang="ko-KR" altLang="en-US" dirty="0"/>
            </a:p>
            <a:p>
              <a:r>
                <a:rPr lang="en-US" altLang="ko-KR" dirty="0"/>
                <a:t>- </a:t>
              </a:r>
              <a:endParaRPr lang="ko-KR" altLang="en-US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94C171A7-1EA7-4F5B-ABED-E91E435F518C}"/>
                </a:ext>
              </a:extLst>
            </p:cNvPr>
            <p:cNvCxnSpPr>
              <a:cxnSpLocks/>
              <a:stCxn id="11" idx="3"/>
              <a:endCxn id="5" idx="2"/>
            </p:cNvCxnSpPr>
            <p:nvPr/>
          </p:nvCxnSpPr>
          <p:spPr>
            <a:xfrm flipV="1">
              <a:off x="6977743" y="3832773"/>
              <a:ext cx="1963452" cy="13615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9B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B267294-2709-40BC-A258-48F12EF2EEB4}"/>
                </a:ext>
              </a:extLst>
            </p:cNvPr>
            <p:cNvSpPr/>
            <p:nvPr/>
          </p:nvSpPr>
          <p:spPr>
            <a:xfrm rot="17816008">
              <a:off x="3489227" y="4251246"/>
              <a:ext cx="323385" cy="969036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2CEDEF-BD44-4814-883C-9ADF3FB88DE3}"/>
                </a:ext>
              </a:extLst>
            </p:cNvPr>
            <p:cNvSpPr/>
            <p:nvPr/>
          </p:nvSpPr>
          <p:spPr>
            <a:xfrm>
              <a:off x="4906954" y="5001410"/>
              <a:ext cx="1850234" cy="9966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- Return Value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Update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Status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곱하기 기호 28">
              <a:extLst>
                <a:ext uri="{FF2B5EF4-FFF2-40B4-BE49-F238E27FC236}">
                  <a16:creationId xmlns:a16="http://schemas.microsoft.com/office/drawing/2014/main" id="{C35CC2F4-40B6-4F42-8419-C1405200B245}"/>
                </a:ext>
              </a:extLst>
            </p:cNvPr>
            <p:cNvSpPr/>
            <p:nvPr/>
          </p:nvSpPr>
          <p:spPr>
            <a:xfrm>
              <a:off x="3253855" y="1686235"/>
              <a:ext cx="4605631" cy="1816565"/>
            </a:xfrm>
            <a:prstGeom prst="mathMultiply">
              <a:avLst/>
            </a:prstGeom>
            <a:solidFill>
              <a:srgbClr val="FF9B9B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0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갱신은 동기식 </a:t>
            </a:r>
            <a:r>
              <a:rPr lang="en-US" altLang="ko-KR" dirty="0"/>
              <a:t>+ </a:t>
            </a:r>
            <a:r>
              <a:rPr lang="ko-KR" altLang="en-US" dirty="0"/>
              <a:t>비동기식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 생성된 캐시를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99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장 제목</a:t>
            </a:r>
          </a:p>
        </p:txBody>
      </p:sp>
    </p:spTree>
    <p:extLst>
      <p:ext uri="{BB962C8B-B14F-4D97-AF65-F5344CB8AC3E}">
        <p14:creationId xmlns:p14="http://schemas.microsoft.com/office/powerpoint/2010/main" val="128626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152245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캐시 성능향상을 위한 시도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NHN</a:t>
            </a:r>
            <a:r>
              <a:rPr lang="ko-KR" altLang="en-US" dirty="0"/>
              <a:t>벅스 서비스개발팀</a:t>
            </a:r>
            <a:endParaRPr lang="en-US" altLang="ko-KR" dirty="0"/>
          </a:p>
          <a:p>
            <a:r>
              <a:rPr lang="ko-KR" altLang="en-US" i="1" dirty="0"/>
              <a:t>김영봉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14502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9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9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8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9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449964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605309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27637" y="2058661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980494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10800000" flipV="1">
            <a:off x="3980493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545435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 flipV="1">
            <a:off x="7545434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5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5600" indent="-258763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497589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652934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75262" y="3687436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119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4028118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593060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0800000" flipV="1">
            <a:off x="7593059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35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04323" y="209984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410" y="1975107"/>
            <a:ext cx="3956400" cy="730800"/>
          </a:xfrm>
          <a:prstGeom prst="rect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88410" y="2879671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8410" y="3784235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[R] 22"/>
          <p:cNvCxnSpPr/>
          <p:nvPr/>
        </p:nvCxnSpPr>
        <p:spPr>
          <a:xfrm flipV="1">
            <a:off x="4590324" y="3178174"/>
            <a:ext cx="1298087" cy="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3"/>
          <p:cNvCxnSpPr/>
          <p:nvPr/>
        </p:nvCxnSpPr>
        <p:spPr>
          <a:xfrm>
            <a:off x="5241669" y="2327824"/>
            <a:ext cx="0" cy="1700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24"/>
          <p:cNvCxnSpPr/>
          <p:nvPr/>
        </p:nvCxnSpPr>
        <p:spPr>
          <a:xfrm flipH="1">
            <a:off x="5237064" y="23278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25"/>
          <p:cNvCxnSpPr/>
          <p:nvPr/>
        </p:nvCxnSpPr>
        <p:spPr>
          <a:xfrm flipH="1">
            <a:off x="5237064" y="40285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83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971723435"/>
              </p:ext>
            </p:extLst>
          </p:nvPr>
        </p:nvGraphicFramePr>
        <p:xfrm>
          <a:off x="1989231" y="1608589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117800" y="5617774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005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251458867"/>
              </p:ext>
            </p:extLst>
          </p:nvPr>
        </p:nvGraphicFramePr>
        <p:xfrm>
          <a:off x="1989231" y="2116587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117800" y="5953441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1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476181606"/>
              </p:ext>
            </p:extLst>
          </p:nvPr>
        </p:nvGraphicFramePr>
        <p:xfrm>
          <a:off x="3158275" y="1562291"/>
          <a:ext cx="5613836" cy="383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538643" y="5459708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1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다룰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r>
              <a:rPr lang="ko-KR" altLang="en-US" dirty="0"/>
              <a:t>캐시의 정의</a:t>
            </a:r>
            <a:r>
              <a:rPr lang="en-US" altLang="ko-KR" dirty="0"/>
              <a:t> 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캐시 운영시의 문제점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캐시의 문제점을 해결하기 위한 새로운 시도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기존과의 차이점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성능테스트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오픈소스 </a:t>
            </a:r>
            <a:r>
              <a:rPr lang="en-US" altLang="ko-KR" dirty="0"/>
              <a:t>(Catcher)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90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49572"/>
              </p:ext>
            </p:extLst>
          </p:nvPr>
        </p:nvGraphicFramePr>
        <p:xfrm>
          <a:off x="1658240" y="1705187"/>
          <a:ext cx="8875520" cy="3114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9267">
                  <a:extLst>
                    <a:ext uri="{9D8B030D-6E8A-4147-A177-3AD203B41FA5}">
                      <a16:colId xmlns:a16="http://schemas.microsoft.com/office/drawing/2014/main" val="1064431448"/>
                    </a:ext>
                  </a:extLst>
                </a:gridCol>
                <a:gridCol w="2806253">
                  <a:extLst>
                    <a:ext uri="{9D8B030D-6E8A-4147-A177-3AD203B41FA5}">
                      <a16:colId xmlns:a16="http://schemas.microsoft.com/office/drawing/2014/main" val="131863241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289907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9732463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25400258"/>
                    </a:ext>
                  </a:extLst>
                </a:gridCol>
              </a:tblGrid>
              <a:tr h="62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705660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나눔스퀘어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029986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2264DC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20304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255495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11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4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소스 콘솔 출력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흰색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25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56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24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검정색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90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7600" y="1371600"/>
            <a:ext cx="54000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5600" y="1371600"/>
            <a:ext cx="5400000" cy="51968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관련 추가 </a:t>
            </a:r>
            <a:r>
              <a:rPr lang="ko-KR" altLang="en-US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필요할 때 사용 </a:t>
            </a:r>
            <a:r>
              <a:rPr lang="en-US" altLang="ko-KR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20pt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4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고맙습니다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</p:spTree>
    <p:extLst>
      <p:ext uri="{BB962C8B-B14F-4D97-AF65-F5344CB8AC3E}">
        <p14:creationId xmlns:p14="http://schemas.microsoft.com/office/powerpoint/2010/main" val="104231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캐시의 사용법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자주 사용하거나 긴 처리시간을 요구하는 코드부분을 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고유한 키와 만료시간을 부여하여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해당코드가 실행되면 실행결과를 캐시에 저장하고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코드가 다시 실행되는 경우 만료시간 안에는 캐시에 저장해둔 결과를 대신 사용하여 처리성능을 향상시키는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982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F136F1A-E57B-44A7-AD57-B574D874202C}"/>
              </a:ext>
            </a:extLst>
          </p:cNvPr>
          <p:cNvGrpSpPr/>
          <p:nvPr/>
        </p:nvGrpSpPr>
        <p:grpSpPr>
          <a:xfrm>
            <a:off x="2494001" y="1271239"/>
            <a:ext cx="6934240" cy="5285678"/>
            <a:chOff x="2494001" y="1271239"/>
            <a:chExt cx="6934240" cy="528567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61052EC-425D-4EE3-9AAD-39F36BD209C1}"/>
                </a:ext>
              </a:extLst>
            </p:cNvPr>
            <p:cNvGrpSpPr/>
            <p:nvPr/>
          </p:nvGrpSpPr>
          <p:grpSpPr>
            <a:xfrm>
              <a:off x="2494001" y="1271239"/>
              <a:ext cx="6934240" cy="5285678"/>
              <a:chOff x="2494001" y="1271239"/>
              <a:chExt cx="6934240" cy="528567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1153BD4-B4C5-42D1-88B3-D5840E7B173F}"/>
                  </a:ext>
                </a:extLst>
              </p:cNvPr>
              <p:cNvSpPr/>
              <p:nvPr/>
            </p:nvSpPr>
            <p:spPr>
              <a:xfrm>
                <a:off x="2494001" y="1271239"/>
                <a:ext cx="6934240" cy="5285678"/>
              </a:xfrm>
              <a:prstGeom prst="rect">
                <a:avLst/>
              </a:prstGeom>
              <a:noFill/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순서도: 자기 디스크 5">
                <a:extLst>
                  <a:ext uri="{FF2B5EF4-FFF2-40B4-BE49-F238E27FC236}">
                    <a16:creationId xmlns:a16="http://schemas.microsoft.com/office/drawing/2014/main" id="{EBA5BB2A-D29E-46AB-A845-6ECBB6D99EE6}"/>
                  </a:ext>
                </a:extLst>
              </p:cNvPr>
              <p:cNvSpPr/>
              <p:nvPr/>
            </p:nvSpPr>
            <p:spPr>
              <a:xfrm>
                <a:off x="7558710" y="4453204"/>
                <a:ext cx="1494263" cy="1816565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Cache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Storage</a:t>
                </a:r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순서도: 판단 9">
                <a:extLst>
                  <a:ext uri="{FF2B5EF4-FFF2-40B4-BE49-F238E27FC236}">
                    <a16:creationId xmlns:a16="http://schemas.microsoft.com/office/drawing/2014/main" id="{68026275-A36F-48E9-BDFF-E45785B4BCB6}"/>
                  </a:ext>
                </a:extLst>
              </p:cNvPr>
              <p:cNvSpPr/>
              <p:nvPr/>
            </p:nvSpPr>
            <p:spPr>
              <a:xfrm>
                <a:off x="3038664" y="5039575"/>
                <a:ext cx="1745209" cy="850800"/>
              </a:xfrm>
              <a:prstGeom prst="flowChartDecision">
                <a:avLst/>
              </a:prstGeom>
              <a:noFill/>
              <a:ln w="9525" cap="flat" cmpd="sng" algn="ctr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Cache</a:t>
                </a:r>
              </a:p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Exist?</a:t>
                </a:r>
                <a:endParaRPr lang="ko-KR" alt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C2DEBA7-FD14-4548-9FDA-7C525443C769}"/>
                  </a:ext>
                </a:extLst>
              </p:cNvPr>
              <p:cNvSpPr/>
              <p:nvPr/>
            </p:nvSpPr>
            <p:spPr>
              <a:xfrm>
                <a:off x="4936083" y="4080565"/>
                <a:ext cx="1817706" cy="89287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- Key</a:t>
                </a:r>
              </a:p>
              <a:p>
                <a:r>
                  <a:rPr lang="en-US" altLang="ko-KR" dirty="0"/>
                  <a:t>- Expiry</a:t>
                </a:r>
                <a:endParaRPr lang="ko-KR" altLang="en-US" dirty="0"/>
              </a:p>
              <a:p>
                <a:r>
                  <a:rPr lang="en-US" altLang="ko-KR" dirty="0"/>
                  <a:t>- Return value</a:t>
                </a:r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5657891-E5D4-4351-BF66-4DBA524F1263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H="1">
                <a:off x="3038664" y="2613663"/>
                <a:ext cx="872605" cy="2851312"/>
              </a:xfrm>
              <a:prstGeom prst="bentConnector5">
                <a:avLst>
                  <a:gd name="adj1" fmla="val -26197"/>
                  <a:gd name="adj2" fmla="val 47688"/>
                  <a:gd name="adj3" fmla="val 126197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7699EC56-EAC6-47EC-A5D3-3FB1B1825C48}"/>
                  </a:ext>
                </a:extLst>
              </p:cNvPr>
              <p:cNvCxnSpPr>
                <a:cxnSpLocks/>
                <a:stCxn id="10" idx="0"/>
                <a:endCxn id="13" idx="1"/>
              </p:cNvCxnSpPr>
              <p:nvPr/>
            </p:nvCxnSpPr>
            <p:spPr>
              <a:xfrm rot="5400000" flipH="1" flipV="1">
                <a:off x="4167391" y="4270883"/>
                <a:ext cx="512571" cy="1024814"/>
              </a:xfrm>
              <a:prstGeom prst="bentConnector2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B360974E-9FA6-4623-90D9-F6031DB109D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4783873" y="5464975"/>
                <a:ext cx="2774837" cy="0"/>
              </a:xfrm>
              <a:prstGeom prst="straightConnector1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F092F1E4-A74A-4A25-B2D2-A3526363FCA5}"/>
                  </a:ext>
                </a:extLst>
              </p:cNvPr>
              <p:cNvCxnSpPr>
                <a:cxnSpLocks/>
                <a:stCxn id="6" idx="1"/>
                <a:endCxn id="14" idx="1"/>
              </p:cNvCxnSpPr>
              <p:nvPr/>
            </p:nvCxnSpPr>
            <p:spPr>
              <a:xfrm rot="16200000" flipV="1">
                <a:off x="7203327" y="3350689"/>
                <a:ext cx="1839541" cy="365490"/>
              </a:xfrm>
              <a:prstGeom prst="bentConnector4">
                <a:avLst>
                  <a:gd name="adj1" fmla="val 42021"/>
                  <a:gd name="adj2" fmla="val 266965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809364EF-0A9D-41EC-B3BE-8825C0BCBDE5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6753789" y="4527004"/>
                <a:ext cx="804921" cy="83448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714DCC6B-F633-4B7E-B528-7C2135C94032}"/>
                  </a:ext>
                </a:extLst>
              </p:cNvPr>
              <p:cNvSpPr/>
              <p:nvPr/>
            </p:nvSpPr>
            <p:spPr>
              <a:xfrm>
                <a:off x="5683243" y="3546881"/>
                <a:ext cx="323385" cy="422651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8628EC-6F88-4357-9FA7-5063320DD29E}"/>
                  </a:ext>
                </a:extLst>
              </p:cNvPr>
              <p:cNvSpPr txBox="1"/>
              <p:nvPr/>
            </p:nvSpPr>
            <p:spPr>
              <a:xfrm>
                <a:off x="3476759" y="475269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2BAE78-25A2-44F3-8FB1-B06C5702C2DD}"/>
                  </a:ext>
                </a:extLst>
              </p:cNvPr>
              <p:cNvSpPr txBox="1"/>
              <p:nvPr/>
            </p:nvSpPr>
            <p:spPr>
              <a:xfrm>
                <a:off x="4753566" y="5122022"/>
                <a:ext cx="546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Yes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26829E-BE99-46AA-A97A-FA56BD6F3DAA}"/>
                </a:ext>
              </a:extLst>
            </p:cNvPr>
            <p:cNvSpPr txBox="1"/>
            <p:nvPr/>
          </p:nvSpPr>
          <p:spPr>
            <a:xfrm>
              <a:off x="6776626" y="4527003"/>
              <a:ext cx="759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Store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59CEA8F8-7E5D-4CCC-9713-B2D378C9B76D}"/>
              </a:ext>
            </a:extLst>
          </p:cNvPr>
          <p:cNvSpPr/>
          <p:nvPr/>
        </p:nvSpPr>
        <p:spPr>
          <a:xfrm>
            <a:off x="4936083" y="1774431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46376F-6B2C-4B9D-957E-BC1861782082}"/>
              </a:ext>
            </a:extLst>
          </p:cNvPr>
          <p:cNvSpPr/>
          <p:nvPr/>
        </p:nvSpPr>
        <p:spPr>
          <a:xfrm>
            <a:off x="852261" y="2320116"/>
            <a:ext cx="3059008" cy="587093"/>
          </a:xfrm>
          <a:prstGeom prst="rightArrow">
            <a:avLst/>
          </a:prstGeom>
          <a:solidFill>
            <a:srgbClr val="D8D8D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817C42-3E55-42E7-839E-B5D473395692}"/>
              </a:ext>
            </a:extLst>
          </p:cNvPr>
          <p:cNvSpPr/>
          <p:nvPr/>
        </p:nvSpPr>
        <p:spPr>
          <a:xfrm>
            <a:off x="7940352" y="2320116"/>
            <a:ext cx="3269840" cy="5870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</p:spTree>
    <p:extLst>
      <p:ext uri="{BB962C8B-B14F-4D97-AF65-F5344CB8AC3E}">
        <p14:creationId xmlns:p14="http://schemas.microsoft.com/office/powerpoint/2010/main" val="344253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F0E18-EFC1-40A2-99CE-4C3F627C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22" y="1066800"/>
            <a:ext cx="8910733" cy="4920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9C1FE-968A-412E-A311-B6A2FBDDA437}"/>
              </a:ext>
            </a:extLst>
          </p:cNvPr>
          <p:cNvSpPr txBox="1"/>
          <p:nvPr/>
        </p:nvSpPr>
        <p:spPr>
          <a:xfrm>
            <a:off x="500917" y="1338942"/>
            <a:ext cx="21203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Request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Threads : 2,000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Period : 20s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SpringBoot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EhCache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Code delay : 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Cache Expiry : 3s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E8FD0F2-F235-4F1C-8E9F-3FE0F935C229}"/>
              </a:ext>
            </a:extLst>
          </p:cNvPr>
          <p:cNvGrpSpPr/>
          <p:nvPr/>
        </p:nvGrpSpPr>
        <p:grpSpPr>
          <a:xfrm>
            <a:off x="3133977" y="2558143"/>
            <a:ext cx="8469084" cy="357240"/>
            <a:chOff x="3133977" y="2122715"/>
            <a:chExt cx="8469084" cy="357240"/>
          </a:xfrm>
        </p:grpSpPr>
        <p:sp>
          <p:nvSpPr>
            <p:cNvPr id="32" name="화살표: 왼쪽/오른쪽 31">
              <a:extLst>
                <a:ext uri="{FF2B5EF4-FFF2-40B4-BE49-F238E27FC236}">
                  <a16:creationId xmlns:a16="http://schemas.microsoft.com/office/drawing/2014/main" id="{8A8F7D58-C530-4A6B-9441-67AA78A8BF6D}"/>
                </a:ext>
              </a:extLst>
            </p:cNvPr>
            <p:cNvSpPr/>
            <p:nvPr/>
          </p:nvSpPr>
          <p:spPr>
            <a:xfrm>
              <a:off x="3133977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화살표: 왼쪽/오른쪽 32">
              <a:extLst>
                <a:ext uri="{FF2B5EF4-FFF2-40B4-BE49-F238E27FC236}">
                  <a16:creationId xmlns:a16="http://schemas.microsoft.com/office/drawing/2014/main" id="{480EA725-C5AA-407D-8A9D-0C150214C6D3}"/>
                </a:ext>
              </a:extLst>
            </p:cNvPr>
            <p:cNvSpPr/>
            <p:nvPr/>
          </p:nvSpPr>
          <p:spPr>
            <a:xfrm>
              <a:off x="3732691" y="2122715"/>
              <a:ext cx="1121228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화살표: 왼쪽/오른쪽 33">
              <a:extLst>
                <a:ext uri="{FF2B5EF4-FFF2-40B4-BE49-F238E27FC236}">
                  <a16:creationId xmlns:a16="http://schemas.microsoft.com/office/drawing/2014/main" id="{D23F06C3-07C7-4AC7-B8B4-5C2DEFC89D32}"/>
                </a:ext>
              </a:extLst>
            </p:cNvPr>
            <p:cNvSpPr/>
            <p:nvPr/>
          </p:nvSpPr>
          <p:spPr>
            <a:xfrm>
              <a:off x="4863062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화살표: 왼쪽/오른쪽 34">
              <a:extLst>
                <a:ext uri="{FF2B5EF4-FFF2-40B4-BE49-F238E27FC236}">
                  <a16:creationId xmlns:a16="http://schemas.microsoft.com/office/drawing/2014/main" id="{5F384893-DE89-4B5B-A4BE-7CF32D85DAD0}"/>
                </a:ext>
              </a:extLst>
            </p:cNvPr>
            <p:cNvSpPr/>
            <p:nvPr/>
          </p:nvSpPr>
          <p:spPr>
            <a:xfrm>
              <a:off x="5441748" y="2122715"/>
              <a:ext cx="1088571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화살표: 왼쪽/오른쪽 35">
              <a:extLst>
                <a:ext uri="{FF2B5EF4-FFF2-40B4-BE49-F238E27FC236}">
                  <a16:creationId xmlns:a16="http://schemas.microsoft.com/office/drawing/2014/main" id="{3C068154-4D6E-43C6-BB4B-EF49D1DEDA7F}"/>
                </a:ext>
              </a:extLst>
            </p:cNvPr>
            <p:cNvSpPr/>
            <p:nvPr/>
          </p:nvSpPr>
          <p:spPr>
            <a:xfrm>
              <a:off x="6528576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화살표: 왼쪽/오른쪽 36">
              <a:extLst>
                <a:ext uri="{FF2B5EF4-FFF2-40B4-BE49-F238E27FC236}">
                  <a16:creationId xmlns:a16="http://schemas.microsoft.com/office/drawing/2014/main" id="{C93ACA68-CF86-4D59-9088-CD56EF1BDA54}"/>
                </a:ext>
              </a:extLst>
            </p:cNvPr>
            <p:cNvSpPr/>
            <p:nvPr/>
          </p:nvSpPr>
          <p:spPr>
            <a:xfrm>
              <a:off x="7129034" y="2122715"/>
              <a:ext cx="1110342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화살표: 왼쪽/오른쪽 37">
              <a:extLst>
                <a:ext uri="{FF2B5EF4-FFF2-40B4-BE49-F238E27FC236}">
                  <a16:creationId xmlns:a16="http://schemas.microsoft.com/office/drawing/2014/main" id="{0BA8B23C-6111-49B9-A167-0483874C0A6C}"/>
                </a:ext>
              </a:extLst>
            </p:cNvPr>
            <p:cNvSpPr/>
            <p:nvPr/>
          </p:nvSpPr>
          <p:spPr>
            <a:xfrm>
              <a:off x="8228490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화살표: 왼쪽/오른쪽 38">
              <a:extLst>
                <a:ext uri="{FF2B5EF4-FFF2-40B4-BE49-F238E27FC236}">
                  <a16:creationId xmlns:a16="http://schemas.microsoft.com/office/drawing/2014/main" id="{3B438FA8-7FE2-476F-A6FF-0968B6751C33}"/>
                </a:ext>
              </a:extLst>
            </p:cNvPr>
            <p:cNvSpPr/>
            <p:nvPr/>
          </p:nvSpPr>
          <p:spPr>
            <a:xfrm>
              <a:off x="8836348" y="2122715"/>
              <a:ext cx="1079427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3808F0D6-229C-43A5-BC37-5C8C4D6EF207}"/>
                </a:ext>
              </a:extLst>
            </p:cNvPr>
            <p:cNvSpPr/>
            <p:nvPr/>
          </p:nvSpPr>
          <p:spPr>
            <a:xfrm>
              <a:off x="9915775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화살표: 왼쪽/오른쪽 43">
              <a:extLst>
                <a:ext uri="{FF2B5EF4-FFF2-40B4-BE49-F238E27FC236}">
                  <a16:creationId xmlns:a16="http://schemas.microsoft.com/office/drawing/2014/main" id="{4454F8CF-303A-4EA0-98E9-6AC5C755C079}"/>
                </a:ext>
              </a:extLst>
            </p:cNvPr>
            <p:cNvSpPr/>
            <p:nvPr/>
          </p:nvSpPr>
          <p:spPr>
            <a:xfrm>
              <a:off x="10534521" y="2122715"/>
              <a:ext cx="1068540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9DF4C3-1E3D-4FF6-9556-B9316670E99B}"/>
              </a:ext>
            </a:extLst>
          </p:cNvPr>
          <p:cNvGrpSpPr/>
          <p:nvPr/>
        </p:nvGrpSpPr>
        <p:grpSpPr>
          <a:xfrm>
            <a:off x="780386" y="5301343"/>
            <a:ext cx="9743249" cy="1340657"/>
            <a:chOff x="780386" y="5301343"/>
            <a:chExt cx="9743249" cy="134065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9B907A-A183-4FFB-B160-458673D762D4}"/>
                </a:ext>
              </a:extLst>
            </p:cNvPr>
            <p:cNvGrpSpPr/>
            <p:nvPr/>
          </p:nvGrpSpPr>
          <p:grpSpPr>
            <a:xfrm>
              <a:off x="3123091" y="5301343"/>
              <a:ext cx="7400544" cy="1340657"/>
              <a:chOff x="828869" y="5301343"/>
              <a:chExt cx="7400544" cy="13406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CEA2CCE-1BDC-4727-BAB6-B920BD39B251}"/>
                  </a:ext>
                </a:extLst>
              </p:cNvPr>
              <p:cNvGrpSpPr/>
              <p:nvPr/>
            </p:nvGrpSpPr>
            <p:grpSpPr>
              <a:xfrm>
                <a:off x="828869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212DB2A-6D83-43FC-B24B-0F4B2DE5750C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7015F9-9396-4A94-A865-BA1FF073170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115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F655562-B201-44A3-9921-BAA6C3968CAD}"/>
                  </a:ext>
                </a:extLst>
              </p:cNvPr>
              <p:cNvGrpSpPr/>
              <p:nvPr/>
            </p:nvGrpSpPr>
            <p:grpSpPr>
              <a:xfrm>
                <a:off x="2548811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DE8B73E-84F5-451B-A4E0-ED8432C01EC3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EFA3BD-C5A0-4CAF-BD37-2B5D0D4D814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107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2DAA72E-2605-4E39-93D6-857684DF0588}"/>
                  </a:ext>
                </a:extLst>
              </p:cNvPr>
              <p:cNvGrpSpPr/>
              <p:nvPr/>
            </p:nvGrpSpPr>
            <p:grpSpPr>
              <a:xfrm>
                <a:off x="4236097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FEA5F15-F04F-4415-BA7B-A944F7BB2B79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259F99-62F0-44B9-BF62-70D1D5ECE5AE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101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1500F63-14BF-4D1E-BA08-6DA22489D256}"/>
                  </a:ext>
                </a:extLst>
              </p:cNvPr>
              <p:cNvGrpSpPr/>
              <p:nvPr/>
            </p:nvGrpSpPr>
            <p:grpSpPr>
              <a:xfrm>
                <a:off x="5934268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E7C642B-0569-4053-BD49-FAB87B811143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835E21-DD3C-4B94-AFD8-E6CEC40F5C8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101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24F1708-9D90-462D-BE18-6BAAA4E1A425}"/>
                  </a:ext>
                </a:extLst>
              </p:cNvPr>
              <p:cNvGrpSpPr/>
              <p:nvPr/>
            </p:nvGrpSpPr>
            <p:grpSpPr>
              <a:xfrm>
                <a:off x="7621554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CC81135-1C5A-4F67-8C08-272646DC9098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56D9BF-69EC-4C6E-98EC-1D96AEF0A5A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100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8E7F89-82AC-4825-8249-AD5985A3BBC2}"/>
                </a:ext>
              </a:extLst>
            </p:cNvPr>
            <p:cNvSpPr txBox="1"/>
            <p:nvPr/>
          </p:nvSpPr>
          <p:spPr>
            <a:xfrm>
              <a:off x="780386" y="6297062"/>
              <a:ext cx="2140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Cache Creating Count</a:t>
              </a:r>
              <a:endParaRPr lang="ko-KR" altLang="en-US" sz="15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만료시간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만료시간마다 반복되는 캐시 생성으로 발생하는 대기 시간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7C48A2-7DBD-43CB-9FC0-A2E93A44B931}"/>
              </a:ext>
            </a:extLst>
          </p:cNvPr>
          <p:cNvSpPr/>
          <p:nvPr/>
        </p:nvSpPr>
        <p:spPr>
          <a:xfrm>
            <a:off x="707573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A65117-F0A2-4862-A041-4F2A34CB500C}"/>
              </a:ext>
            </a:extLst>
          </p:cNvPr>
          <p:cNvSpPr/>
          <p:nvPr/>
        </p:nvSpPr>
        <p:spPr>
          <a:xfrm>
            <a:off x="1719944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D64E9-1E90-4271-ACB3-CE70840F95FD}"/>
              </a:ext>
            </a:extLst>
          </p:cNvPr>
          <p:cNvSpPr/>
          <p:nvPr/>
        </p:nvSpPr>
        <p:spPr>
          <a:xfrm>
            <a:off x="4452258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5CE646-1A83-4F01-A8A5-781354A92D35}"/>
              </a:ext>
            </a:extLst>
          </p:cNvPr>
          <p:cNvSpPr/>
          <p:nvPr/>
        </p:nvSpPr>
        <p:spPr>
          <a:xfrm>
            <a:off x="9209314" y="2852054"/>
            <a:ext cx="219891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#...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D3D07-1DD5-49D2-954E-9410AF424ECD}"/>
              </a:ext>
            </a:extLst>
          </p:cNvPr>
          <p:cNvSpPr/>
          <p:nvPr/>
        </p:nvSpPr>
        <p:spPr>
          <a:xfrm>
            <a:off x="5464630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2A2E0-5CEB-4DA5-B589-5FB120A462CF}"/>
              </a:ext>
            </a:extLst>
          </p:cNvPr>
          <p:cNvSpPr/>
          <p:nvPr/>
        </p:nvSpPr>
        <p:spPr>
          <a:xfrm>
            <a:off x="8196943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2AD7A1-7A00-4AD5-B5FF-3F8BD2ADA3F1}"/>
              </a:ext>
            </a:extLst>
          </p:cNvPr>
          <p:cNvGrpSpPr/>
          <p:nvPr/>
        </p:nvGrpSpPr>
        <p:grpSpPr>
          <a:xfrm>
            <a:off x="859971" y="4114804"/>
            <a:ext cx="1632858" cy="642257"/>
            <a:chOff x="859971" y="4038602"/>
            <a:chExt cx="1632858" cy="64225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D898492-FC29-44CD-A719-7BA873400211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6276E0-8307-494B-A1D9-83468D71A393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DC8E5EA-33E0-464D-87A9-C67EF3A9BB9F}"/>
              </a:ext>
            </a:extLst>
          </p:cNvPr>
          <p:cNvSpPr/>
          <p:nvPr/>
        </p:nvSpPr>
        <p:spPr>
          <a:xfrm>
            <a:off x="29173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B6E6F1-1B71-4022-96DA-55EA288441CD}"/>
              </a:ext>
            </a:extLst>
          </p:cNvPr>
          <p:cNvGrpSpPr/>
          <p:nvPr/>
        </p:nvGrpSpPr>
        <p:grpSpPr>
          <a:xfrm>
            <a:off x="4571999" y="4114804"/>
            <a:ext cx="1632858" cy="642257"/>
            <a:chOff x="859971" y="4038602"/>
            <a:chExt cx="1632858" cy="64225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B0851F2-0C64-47A9-84DF-2011C8A3AB8F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D6669F-ADEA-49E9-A8F4-740F15AE2531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F759D14-0A1B-48C1-8FA1-5A505643ED5A}"/>
              </a:ext>
            </a:extLst>
          </p:cNvPr>
          <p:cNvSpPr/>
          <p:nvPr/>
        </p:nvSpPr>
        <p:spPr>
          <a:xfrm>
            <a:off x="6629398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C3C117-61FC-4488-852A-2250BDA9E4FB}"/>
              </a:ext>
            </a:extLst>
          </p:cNvPr>
          <p:cNvGrpSpPr/>
          <p:nvPr/>
        </p:nvGrpSpPr>
        <p:grpSpPr>
          <a:xfrm>
            <a:off x="8316684" y="4114804"/>
            <a:ext cx="1632858" cy="642257"/>
            <a:chOff x="859971" y="4038602"/>
            <a:chExt cx="1632858" cy="642257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C590D31-F3EB-414A-B3AE-5C7B0D1F9146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F90C08-BDF8-49BE-943F-14DB255AEA4D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1C29EA-940F-4579-A101-B28ACBCC8C2B}"/>
              </a:ext>
            </a:extLst>
          </p:cNvPr>
          <p:cNvSpPr/>
          <p:nvPr/>
        </p:nvSpPr>
        <p:spPr>
          <a:xfrm>
            <a:off x="10374083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6EB7502-6909-468F-96D5-2087519DEA75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2684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본문 로고 상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5241</TotalTime>
  <Words>987</Words>
  <Application>Microsoft Office PowerPoint</Application>
  <PresentationFormat>와이드스크린</PresentationFormat>
  <Paragraphs>259</Paragraphs>
  <Slides>37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Arial</vt:lpstr>
      <vt:lpstr>나눔스퀘어_ac ExtraBold</vt:lpstr>
      <vt:lpstr>D2Coding</vt:lpstr>
      <vt:lpstr>Wingdings</vt:lpstr>
      <vt:lpstr>나눔스퀘어</vt:lpstr>
      <vt:lpstr>나눔스퀘어_ac Bold</vt:lpstr>
      <vt:lpstr>나눔스퀘어 ExtraBold</vt:lpstr>
      <vt:lpstr>맑은 고딕</vt:lpstr>
      <vt:lpstr>나눔스퀘어 Bold</vt:lpstr>
      <vt:lpstr>표지</vt:lpstr>
      <vt:lpstr>목차</vt:lpstr>
      <vt:lpstr>본문</vt:lpstr>
      <vt:lpstr>본문 로고 상단</vt:lpstr>
      <vt:lpstr>작성 안내 페이지입니다. 최종본에서는 삭제해 주세요.</vt:lpstr>
      <vt:lpstr>캐시 성능향상을 위한 시도</vt:lpstr>
      <vt:lpstr>다룰 내용</vt:lpstr>
      <vt:lpstr>캐시의 정의</vt:lpstr>
      <vt:lpstr>캐시의 정의</vt:lpstr>
      <vt:lpstr>캐시의 정의</vt:lpstr>
      <vt:lpstr>캐시 운영시의 문제점</vt:lpstr>
      <vt:lpstr>캐시 운영시의 문제점</vt:lpstr>
      <vt:lpstr>캐시 운영시의 문제점</vt:lpstr>
      <vt:lpstr>캐시 운영시의 문제점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장 제목</vt:lpstr>
      <vt:lpstr>제목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차트 제목과 차트</vt:lpstr>
      <vt:lpstr>차트 제목과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고맙습니다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NHN FORWARD</dc:title>
  <dc:creator>NHN FORWARD</dc:creator>
  <cp:lastModifiedBy>NHN</cp:lastModifiedBy>
  <cp:revision>249</cp:revision>
  <dcterms:created xsi:type="dcterms:W3CDTF">2020-03-03T06:13:54Z</dcterms:created>
  <dcterms:modified xsi:type="dcterms:W3CDTF">2020-07-28T09:56:32Z</dcterms:modified>
</cp:coreProperties>
</file>